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64" r:id="rId3"/>
    <p:sldId id="378" r:id="rId4"/>
    <p:sldId id="393" r:id="rId5"/>
    <p:sldId id="381" r:id="rId6"/>
    <p:sldId id="382" r:id="rId7"/>
    <p:sldId id="390" r:id="rId8"/>
    <p:sldId id="383" r:id="rId9"/>
    <p:sldId id="394" r:id="rId10"/>
    <p:sldId id="385" r:id="rId11"/>
    <p:sldId id="395" r:id="rId12"/>
    <p:sldId id="386" r:id="rId13"/>
    <p:sldId id="391" r:id="rId14"/>
    <p:sldId id="387" r:id="rId15"/>
    <p:sldId id="388" r:id="rId16"/>
    <p:sldId id="396" r:id="rId17"/>
    <p:sldId id="397" r:id="rId18"/>
    <p:sldId id="398" r:id="rId19"/>
    <p:sldId id="389" r:id="rId20"/>
    <p:sldId id="392" r:id="rId21"/>
    <p:sldId id="399" r:id="rId22"/>
    <p:sldId id="267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C200"/>
    <a:srgbClr val="E6AF00"/>
    <a:srgbClr val="FB85D4"/>
    <a:srgbClr val="FCA6DF"/>
    <a:srgbClr val="424242"/>
    <a:srgbClr val="18CAC2"/>
    <a:srgbClr val="D9D9D9"/>
    <a:srgbClr val="8FAADC"/>
    <a:srgbClr val="D0CEC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99" autoAdjust="0"/>
    <p:restoredTop sz="95405" autoAdjust="0"/>
  </p:normalViewPr>
  <p:slideViewPr>
    <p:cSldViewPr showGuides="1">
      <p:cViewPr>
        <p:scale>
          <a:sx n="60" d="100"/>
          <a:sy n="60" d="100"/>
        </p:scale>
        <p:origin x="-1506" y="-672"/>
      </p:cViewPr>
      <p:guideLst>
        <p:guide orient="horz" pos="2160"/>
        <p:guide pos="3840"/>
        <p:guide pos="393"/>
        <p:guide pos="7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410A-F33F-4AB4-852F-D1CE6502B2C4}" type="datetimeFigureOut">
              <a:rPr lang="vi-VN" smtClean="0"/>
              <a:pPr/>
              <a:t>18/09/2019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A3FDB-E1FF-41D5-9DDE-74331BAB0A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2331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76886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A3FDB-E1FF-41D5-9DDE-74331BAB0AAA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649993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621579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913734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830676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922737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706397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930231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460238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277903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127930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vi-VN" smtClean="0"/>
              <a:t>www.rehberlikservisim.com</a:t>
            </a: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700205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5"/>
          <p:cNvGrpSpPr>
            <a:grpSpLocks/>
          </p:cNvGrpSpPr>
          <p:nvPr userDrawn="1"/>
        </p:nvGrpSpPr>
        <p:grpSpPr bwMode="auto">
          <a:xfrm>
            <a:off x="0" y="6453336"/>
            <a:ext cx="12192000" cy="404664"/>
            <a:chOff x="0" y="4681728"/>
            <a:chExt cx="9163025" cy="377952"/>
          </a:xfrm>
        </p:grpSpPr>
        <p:sp>
          <p:nvSpPr>
            <p:cNvPr id="13" name="矩形 3"/>
            <p:cNvSpPr/>
            <p:nvPr/>
          </p:nvSpPr>
          <p:spPr>
            <a:xfrm>
              <a:off x="0" y="4681728"/>
              <a:ext cx="9163025" cy="3779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4" name="矩形 4"/>
            <p:cNvSpPr/>
            <p:nvPr/>
          </p:nvSpPr>
          <p:spPr>
            <a:xfrm>
              <a:off x="8785201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5" name="矩形 5"/>
            <p:cNvSpPr/>
            <p:nvPr/>
          </p:nvSpPr>
          <p:spPr>
            <a:xfrm>
              <a:off x="0" y="4681728"/>
              <a:ext cx="377824" cy="3779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6" name="等腰三角形 6"/>
            <p:cNvSpPr/>
            <p:nvPr/>
          </p:nvSpPr>
          <p:spPr>
            <a:xfrm rot="5400000">
              <a:off x="8910592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7" name="等腰三角形 7"/>
            <p:cNvSpPr/>
            <p:nvPr/>
          </p:nvSpPr>
          <p:spPr>
            <a:xfrm rot="16200000">
              <a:off x="125391" y="4815142"/>
              <a:ext cx="127043" cy="111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24"/>
          <p:cNvGrpSpPr>
            <a:grpSpLocks/>
          </p:cNvGrpSpPr>
          <p:nvPr userDrawn="1"/>
        </p:nvGrpSpPr>
        <p:grpSpPr bwMode="auto">
          <a:xfrm>
            <a:off x="-9600" y="500528"/>
            <a:ext cx="12217400" cy="671101"/>
            <a:chOff x="0" y="242094"/>
            <a:chExt cx="9163025" cy="564356"/>
          </a:xfrm>
        </p:grpSpPr>
        <p:grpSp>
          <p:nvGrpSpPr>
            <p:cNvPr id="25" name="组合 9"/>
            <p:cNvGrpSpPr>
              <a:grpSpLocks/>
            </p:cNvGrpSpPr>
            <p:nvPr/>
          </p:nvGrpSpPr>
          <p:grpSpPr bwMode="auto">
            <a:xfrm flipH="1">
              <a:off x="9060600" y="242094"/>
              <a:ext cx="102425" cy="564356"/>
              <a:chOff x="7668348" y="242094"/>
              <a:chExt cx="98744" cy="564356"/>
            </a:xfrm>
          </p:grpSpPr>
          <p:sp>
            <p:nvSpPr>
              <p:cNvPr id="32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3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3"/>
            <p:cNvGrpSpPr>
              <a:grpSpLocks/>
            </p:cNvGrpSpPr>
            <p:nvPr/>
          </p:nvGrpSpPr>
          <p:grpSpPr bwMode="auto">
            <a:xfrm>
              <a:off x="0" y="242094"/>
              <a:ext cx="480244" cy="564356"/>
              <a:chOff x="0" y="242094"/>
              <a:chExt cx="480244" cy="564356"/>
            </a:xfrm>
          </p:grpSpPr>
          <p:sp>
            <p:nvSpPr>
              <p:cNvPr id="28" name="矩形 12"/>
              <p:cNvSpPr/>
              <p:nvPr/>
            </p:nvSpPr>
            <p:spPr>
              <a:xfrm>
                <a:off x="0" y="242468"/>
                <a:ext cx="425449" cy="5646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 userDrawn="1"/>
        </p:nvSpPr>
        <p:spPr>
          <a:xfrm>
            <a:off x="10992544" y="71911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NAME</a:t>
            </a:r>
            <a:endParaRPr lang="vi-VN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992544" y="90872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ABS.COM</a:t>
            </a:r>
            <a:endParaRPr lang="vi-VN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 userDrawn="1"/>
        </p:nvCxnSpPr>
        <p:spPr>
          <a:xfrm>
            <a:off x="10992544" y="935142"/>
            <a:ext cx="10081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0272464" y="663642"/>
            <a:ext cx="645677" cy="533110"/>
            <a:chOff x="473446" y="6325727"/>
            <a:chExt cx="645677" cy="533110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473446" y="6325727"/>
              <a:ext cx="645677" cy="533110"/>
              <a:chOff x="1614488" y="2814638"/>
              <a:chExt cx="3513263" cy="2918618"/>
            </a:xfrm>
          </p:grpSpPr>
          <p:sp>
            <p:nvSpPr>
              <p:cNvPr id="24" name="AutoShape 10"/>
              <p:cNvSpPr>
                <a:spLocks noChangeArrowheads="1"/>
              </p:cNvSpPr>
              <p:nvPr/>
            </p:nvSpPr>
            <p:spPr bwMode="gray">
              <a:xfrm>
                <a:off x="1614488" y="2814638"/>
                <a:ext cx="3513263" cy="291861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chemeClr val="accent5"/>
                  </a:gs>
                  <a:gs pos="26500">
                    <a:srgbClr val="E6E6E6"/>
                  </a:gs>
                  <a:gs pos="34000">
                    <a:schemeClr val="accent5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chemeClr val="accent5"/>
                  </a:gs>
                  <a:gs pos="73500">
                    <a:srgbClr val="E6E6E6"/>
                  </a:gs>
                  <a:gs pos="92500">
                    <a:schemeClr val="accent5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6" name="AutoShape 11"/>
              <p:cNvSpPr>
                <a:spLocks noChangeArrowheads="1"/>
              </p:cNvSpPr>
              <p:nvPr/>
            </p:nvSpPr>
            <p:spPr bwMode="gray">
              <a:xfrm>
                <a:off x="1827205" y="2990456"/>
                <a:ext cx="3087826" cy="2566978"/>
              </a:xfrm>
              <a:prstGeom prst="hexagon">
                <a:avLst>
                  <a:gd name="adj" fmla="val 28896"/>
                  <a:gd name="vf" fmla="val 115470"/>
                </a:avLst>
              </a:prstGeom>
              <a:solidFill>
                <a:schemeClr val="accent5"/>
              </a:solidFill>
              <a:ln w="9525">
                <a:solidFill>
                  <a:schemeClr val="accent5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endParaRPr lang="vi-VN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23" name="TextBox 22"/>
            <p:cNvSpPr txBox="1"/>
            <p:nvPr userDrawn="1"/>
          </p:nvSpPr>
          <p:spPr>
            <a:xfrm>
              <a:off x="549026" y="6381328"/>
              <a:ext cx="4992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smtClean="0">
                  <a:solidFill>
                    <a:schemeClr val="bg1"/>
                  </a:solidFill>
                  <a:latin typeface="+mj-lt"/>
                </a:rPr>
                <a:t>Your Logo</a:t>
              </a:r>
              <a:endParaRPr lang="vi-VN" sz="1100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818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-21538" y="3068961"/>
            <a:ext cx="12192000" cy="27363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744" y="5805264"/>
            <a:ext cx="49672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600" b="1" dirty="0" smtClean="0">
                <a:solidFill>
                  <a:schemeClr val="accent3"/>
                </a:solidFill>
              </a:rPr>
              <a:t>2020</a:t>
            </a:r>
            <a:endParaRPr lang="en-US" sz="6600" b="1" dirty="0">
              <a:solidFill>
                <a:schemeClr val="accent3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336896" y="281139"/>
            <a:ext cx="49022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haroni" pitchFamily="2" charset="-79"/>
                <a:cs typeface="Aharoni" pitchFamily="2" charset="-79"/>
              </a:rPr>
              <a:t>LGS</a:t>
            </a:r>
            <a:endParaRPr lang="tr-TR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003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KAÇ OTURUM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312024" y="2780928"/>
            <a:ext cx="5407484" cy="3200876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 sayısal ve sözel  bölümden oluşacak ve iki oturum şeklinde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56468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SINAV SÜRESİ VE BAŞLAMA SAATİ?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pic>
        <p:nvPicPr>
          <p:cNvPr id="1027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1844824"/>
            <a:ext cx="2736304" cy="3183584"/>
          </a:xfrm>
          <a:prstGeom prst="rect">
            <a:avLst/>
          </a:prstGeom>
          <a:noFill/>
        </p:spPr>
      </p:pic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3863752" y="4221088"/>
          <a:ext cx="7920880" cy="1960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569775"/>
                <a:gridCol w="2091112"/>
                <a:gridCol w="202774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Matematik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40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11.30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80 Dakika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Fen ve Teknoloji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3863752" y="1268760"/>
          <a:ext cx="7848872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481197"/>
                <a:gridCol w="2173209"/>
                <a:gridCol w="19622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Türkçe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50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09.30</a:t>
                      </a:r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/>
                        <a:t>75 Dakika</a:t>
                      </a:r>
                    </a:p>
                    <a:p>
                      <a:pPr algn="ctr"/>
                      <a:endParaRPr lang="tr-T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İnkılâp Tarihi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Din Kültürü ve A.B.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Yabancı Dil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6956468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4896544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ZORUNLU MU?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697443" y="2545160"/>
            <a:ext cx="6480720" cy="196977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Sınava isteyen öğrenciler girecek, zorunlu olmayacak.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79983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LİSELERE TERCİH İŞLEMLERİ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263352" y="1693662"/>
            <a:ext cx="11665296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ınavla öğrenci alan okullardan en fazla 5 okul tercih edilecek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63352" y="3639340"/>
            <a:ext cx="11665296" cy="19697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i="1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Herhangi bir okula yerleşememesi durumunda; </a:t>
            </a:r>
            <a:r>
              <a:rPr lang="tr-TR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Roboto Condensed" panose="02000000000000000000" pitchFamily="2" charset="0"/>
              </a:rPr>
              <a:t>sınavsız öğrenci alan okullardan birine tercihlerine göre yerleştirilecek.</a:t>
            </a: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37654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2922042"/>
            <a:ext cx="6098032" cy="1846659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Okulların türü, okulların kontenjanı, okulların bulundukları yere göre ortaöğretim kayıt alanları oluşturulacak.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51170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929924"/>
            <a:ext cx="4752528" cy="419703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TERCİHLER NASIL YAPILACAK?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5159896" y="1439817"/>
            <a:ext cx="7128792" cy="443198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Tercihlerde öğrencinin karşısına</a:t>
            </a:r>
          </a:p>
          <a:p>
            <a:endParaRPr lang="tr-TR" b="1" i="1" dirty="0" smtClean="0">
              <a:solidFill>
                <a:schemeClr val="accent3"/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1-Yerel Yerleştirme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2-Merkezi Yerleştirme,</a:t>
            </a:r>
          </a:p>
          <a:p>
            <a:r>
              <a:rPr lang="tr-TR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3-Pansiyonlu Okullara Yerleştirme </a:t>
            </a:r>
          </a:p>
          <a:p>
            <a:endParaRPr lang="tr-TR" sz="2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0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ekranı olmak üzere 3 tercih ekranı çıkacak. Yerel yerleştirme tercihi yapmak zorunlu olup, yerel yerleştirme yapmayan öğrencilere diğer tercih ekranları açılmayacak.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93199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875604"/>
            <a:ext cx="5762672" cy="3939540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1-Öğrencinin </a:t>
            </a:r>
            <a:r>
              <a:rPr lang="tr-TR" sz="2800" b="1" dirty="0">
                <a:solidFill>
                  <a:schemeClr val="accent5">
                    <a:lumMod val="75000"/>
                  </a:schemeClr>
                </a:solidFill>
              </a:rPr>
              <a:t>İ</a:t>
            </a:r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kamet Adresi,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</a:t>
            </a:r>
            <a:r>
              <a:rPr lang="tr-TR" sz="24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(Sırasıyla 8,7 ve 6. sınıf)</a:t>
            </a:r>
          </a:p>
          <a:p>
            <a:endParaRPr lang="tr-TR" sz="24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4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Sırasıyla bu kriterlere göre yapılacak.</a:t>
            </a:r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03412" y="2258055"/>
            <a:ext cx="42484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YEREL</a:t>
            </a:r>
            <a:r>
              <a:rPr lang="tr-T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YERLEŞTİRMEDE </a:t>
            </a:r>
          </a:p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KRİTERLER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09558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 YERLEŞTİRMEDE ÖNCELİK?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875420" y="1342237"/>
            <a:ext cx="10945216" cy="160043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Öğrenciler, ikamet adresine göre bulunduğu Kayıt Alanından okul tercih </a:t>
            </a:r>
            <a:r>
              <a:rPr lang="tr-TR" sz="2400" dirty="0" smtClean="0"/>
              <a:t>etmeleri durumunda</a:t>
            </a:r>
            <a:r>
              <a:rPr lang="tr-TR" sz="2400" dirty="0"/>
              <a:t>, aynı okulu tercih eden Komşu Kayıt Alanındaki öğrencilerden; Komşu </a:t>
            </a:r>
            <a:r>
              <a:rPr lang="tr-TR" sz="2400" dirty="0" smtClean="0"/>
              <a:t>Kayıt Alanındaki </a:t>
            </a:r>
            <a:r>
              <a:rPr lang="tr-TR" sz="2400" dirty="0"/>
              <a:t>öğrenciler de Diğer Kayıt Alanlarındaki öğrencilerden </a:t>
            </a:r>
            <a:r>
              <a:rPr lang="tr-TR" sz="2400" dirty="0" smtClean="0"/>
              <a:t>öncelikli yerleştirilecektir.</a:t>
            </a:r>
            <a:endParaRPr lang="tr-TR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332" y="1488390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1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8" y="297089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2</a:t>
            </a:r>
            <a:endParaRPr lang="tr-TR" sz="7200" b="1" dirty="0">
              <a:solidFill>
                <a:schemeClr val="accent3"/>
              </a:solidFill>
            </a:endParaRPr>
          </a:p>
        </p:txBody>
      </p:sp>
      <p:sp>
        <p:nvSpPr>
          <p:cNvPr id="10" name="Title 13"/>
          <p:cNvSpPr txBox="1">
            <a:spLocks/>
          </p:cNvSpPr>
          <p:nvPr/>
        </p:nvSpPr>
        <p:spPr>
          <a:xfrm>
            <a:off x="1010647" y="3140175"/>
            <a:ext cx="10945216" cy="86177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400" dirty="0"/>
              <a:t>Yerleştirmede, Okul Başarı Puanı yüksek olan öğrenciler öncelikli olarak yerleştirilecektir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07671" y="4339887"/>
            <a:ext cx="10684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Yerleştirmede, 8’inci sınıfta okula özürsüz devamsızlık yapılan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gün sayısı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az </a:t>
            </a:r>
            <a:r>
              <a:rPr lang="tr-T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olan öğrenciler </a:t>
            </a:r>
            <a:r>
              <a:rPr lang="tr-T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öncelikli olarak yerleştirilecektir.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18559" y="4216777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chemeClr val="accent3"/>
                </a:solidFill>
              </a:rPr>
              <a:t>3</a:t>
            </a:r>
            <a:endParaRPr lang="tr-TR" sz="7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64126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3968" y="1383163"/>
            <a:ext cx="5762672" cy="492442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dirty="0" smtClean="0">
                <a:solidFill>
                  <a:schemeClr val="accent5">
                    <a:lumMod val="75000"/>
                  </a:schemeClr>
                </a:solidFill>
              </a:rPr>
              <a:t>1-Sınav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B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aşarı Puanı,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Yıl 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Sonu Başarı Puanı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ea typeface="Roboto Condensed" panose="02000000000000000000" pitchFamily="2" charset="0"/>
              </a:rPr>
              <a:t>Üstünlüğü </a:t>
            </a:r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ea typeface="Roboto Condensed" panose="02000000000000000000" pitchFamily="2" charset="0"/>
              </a:rPr>
              <a:t>(sırasıyla 8,7 ve 6. Sınıf)</a:t>
            </a:r>
            <a:endParaRPr lang="tr-TR" sz="2800" b="1" i="1" dirty="0">
              <a:solidFill>
                <a:schemeClr val="bg2">
                  <a:lumMod val="25000"/>
                </a:schemeClr>
              </a:solidFill>
              <a:ea typeface="Roboto Condensed" panose="02000000000000000000" pitchFamily="2" charset="0"/>
            </a:endParaRP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4-Tercih önceliği,</a:t>
            </a:r>
          </a:p>
          <a:p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5-Öğrencinin Yaşı (küçük olana)</a:t>
            </a:r>
          </a:p>
          <a:p>
            <a:endParaRPr lang="tr-TR" sz="2800" b="1" i="1" dirty="0" smtClean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r>
              <a:rPr lang="tr-TR" sz="2000" b="1" i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Roboto Condensed" panose="02000000000000000000" pitchFamily="2" charset="0"/>
              </a:rPr>
              <a:t>Öncelikle sınav puanına bakılacak eşitlik olması durumunda sırasıyla diğer kriterlere bakılacak.</a:t>
            </a:r>
            <a:endParaRPr lang="tr-TR" sz="2000" b="1" i="1" dirty="0">
              <a:solidFill>
                <a:schemeClr val="bg2">
                  <a:lumMod val="2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79376" y="1823850"/>
            <a:ext cx="4896544" cy="39761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79376" y="2258055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YERLEŞTİRMEDE </a:t>
            </a:r>
          </a:p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KRİTERLER</a:t>
            </a:r>
            <a:endParaRPr lang="tr-T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47809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772816"/>
            <a:ext cx="4896544" cy="460851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BELİRLİ OKULLARDA YIĞILMA OLURSA!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447928" y="2431340"/>
            <a:ext cx="6264696" cy="2708434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1-Öğrencinin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İkamet Adresi</a:t>
            </a:r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2-Ortaöğretim Başarı Puanı,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3-8. Sınıf Özürsüz Devamsızlık,</a:t>
            </a:r>
          </a:p>
          <a:p>
            <a:r>
              <a:rPr lang="tr-TR" sz="28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4-Yıl Sonu Başarı Puanı Üstünlüğü (Sırasıyla 8,7 ve 6. sınıf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)</a:t>
            </a:r>
          </a:p>
          <a:p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080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LİSELERE YERLEŞTİRME NASIL YAPILACAK?</a:t>
            </a:r>
            <a:endParaRPr lang="vi-VN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6092448" y="3612522"/>
            <a:ext cx="5280207" cy="2480774"/>
            <a:chOff x="6092448" y="3612522"/>
            <a:chExt cx="5280207" cy="2480774"/>
          </a:xfrm>
        </p:grpSpPr>
        <p:sp>
          <p:nvSpPr>
            <p:cNvPr id="9" name="Rectangle 8"/>
            <p:cNvSpPr/>
            <p:nvPr/>
          </p:nvSpPr>
          <p:spPr>
            <a:xfrm>
              <a:off x="6092448" y="3612522"/>
              <a:ext cx="5259765" cy="24807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88079" y="4329848"/>
              <a:ext cx="518457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Adrese Dayalı</a:t>
              </a:r>
            </a:p>
            <a:p>
              <a:pPr algn="ctr"/>
              <a:r>
                <a:rPr lang="tr-TR" sz="2800" b="1" dirty="0" smtClean="0">
                  <a:solidFill>
                    <a:schemeClr val="bg1"/>
                  </a:solidFill>
                </a:rPr>
                <a:t>Yerleştirme  </a:t>
              </a:r>
              <a:r>
                <a:rPr lang="tr-TR" sz="2800" b="1" dirty="0">
                  <a:solidFill>
                    <a:schemeClr val="bg1"/>
                  </a:solidFill>
                </a:rPr>
                <a:t>Sistemi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815458" y="3618291"/>
            <a:ext cx="5304463" cy="2475005"/>
            <a:chOff x="815458" y="3554010"/>
            <a:chExt cx="5304463" cy="2475005"/>
          </a:xfrm>
        </p:grpSpPr>
        <p:grpSp>
          <p:nvGrpSpPr>
            <p:cNvPr id="11" name="Group 10"/>
            <p:cNvGrpSpPr/>
            <p:nvPr/>
          </p:nvGrpSpPr>
          <p:grpSpPr>
            <a:xfrm>
              <a:off x="815458" y="3554010"/>
              <a:ext cx="5304463" cy="2475005"/>
              <a:chOff x="832683" y="2029327"/>
              <a:chExt cx="5304463" cy="14023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32683" y="2029327"/>
                <a:ext cx="5263317" cy="140237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73829" y="2036812"/>
                <a:ext cx="5263317" cy="1390761"/>
              </a:xfrm>
              <a:prstGeom prst="rect">
                <a:avLst/>
              </a:prstGeom>
              <a:solidFill>
                <a:schemeClr val="accent2">
                  <a:alpha val="2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482512" y="4329848"/>
              <a:ext cx="388806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3200" b="1" dirty="0" smtClean="0">
                  <a:solidFill>
                    <a:schemeClr val="bg1"/>
                  </a:solidFill>
                </a:rPr>
                <a:t>Merkezi Sınavla Yerleştirme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775908" y="2587856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Nitelikli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096000" y="2588131"/>
            <a:ext cx="5263316" cy="984885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Diğer Liseler</a:t>
            </a:r>
          </a:p>
          <a:p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701278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ÖZEL LİSELERE YERLEŞTİRME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1785010"/>
            <a:ext cx="6048672" cy="4001095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36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</a:t>
            </a:r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zel okullar isterlerse kendi sınavlarını yapabilecek.</a:t>
            </a:r>
          </a:p>
          <a:p>
            <a:pPr algn="just"/>
            <a:endParaRPr lang="tr-TR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36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İsteyen özel okullar merkezi sınava göre öğrenci alabilecek.</a:t>
            </a:r>
            <a:endParaRPr lang="en-US" sz="36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741396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5544616" cy="489654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GÜZEL SANATLAR VE SPOR LİSELERİNE YERLEŞTİRME NASIL OLACAK?</a:t>
            </a:r>
            <a:r>
              <a:rPr lang="en-US" sz="2800" dirty="0"/>
              <a:t/>
            </a:r>
            <a:br>
              <a:rPr lang="en-US" sz="2800" dirty="0"/>
            </a:br>
            <a:endParaRPr lang="vi-VN" sz="2800" dirty="0"/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5807968" y="2000460"/>
            <a:ext cx="6048672" cy="3570208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Güzel sanatlar ve spor liselerine başvuru ve yerleştirme işlemleri Haziran-Temmuz aylarında yapılacak.</a:t>
            </a:r>
          </a:p>
          <a:p>
            <a:pPr algn="just"/>
            <a:endParaRPr lang="tr-TR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  <a:p>
            <a:pPr algn="just"/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Öğrencilerin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Yetenek </a:t>
            </a:r>
            <a:r>
              <a:rPr lang="tr-TR" sz="2800" b="1" i="1" dirty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ınavı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70)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ve </a:t>
            </a:r>
            <a:r>
              <a:rPr lang="tr-TR" sz="28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OBP </a:t>
            </a:r>
            <a:r>
              <a:rPr lang="tr-TR" sz="2400" b="1" i="1" dirty="0" smtClean="0">
                <a:solidFill>
                  <a:schemeClr val="accent3"/>
                </a:solidFill>
                <a:latin typeface="+mj-lt"/>
                <a:ea typeface="Roboto Condensed" panose="02000000000000000000" pitchFamily="2" charset="0"/>
              </a:rPr>
              <a:t>(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Öğretim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Başarı 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Puanı </a:t>
            </a:r>
            <a:r>
              <a:rPr lang="tr-TR" sz="2400" b="1" i="1" dirty="0">
                <a:solidFill>
                  <a:schemeClr val="accent3"/>
                </a:solidFill>
                <a:ea typeface="Roboto Condensed" panose="02000000000000000000" pitchFamily="2" charset="0"/>
              </a:rPr>
              <a:t>%</a:t>
            </a:r>
            <a:r>
              <a:rPr lang="tr-TR" sz="2400" b="1" i="1" dirty="0" smtClean="0">
                <a:solidFill>
                  <a:schemeClr val="accent3"/>
                </a:solidFill>
                <a:ea typeface="Roboto Condensed" panose="02000000000000000000" pitchFamily="2" charset="0"/>
              </a:rPr>
              <a:t>30) </a:t>
            </a:r>
            <a:r>
              <a:rPr lang="tr-TR" sz="28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kriterlerine yerleştirme yapılacak.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1951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07368" y="4581128"/>
            <a:ext cx="11449272" cy="1145995"/>
          </a:xfrm>
          <a:prstGeom prst="roundRect">
            <a:avLst>
              <a:gd name="adj" fmla="val 110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407368" y="3429000"/>
            <a:ext cx="10369152" cy="1154745"/>
          </a:xfrm>
          <a:prstGeom prst="roundRect">
            <a:avLst>
              <a:gd name="adj" fmla="val 110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b="1" dirty="0" smtClean="0"/>
              <a:t>ATATÜRK ORTAOKULU REHBERLİK SERVİSİ</a:t>
            </a:r>
            <a:endParaRPr lang="en-US" sz="44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407368" y="2179122"/>
            <a:ext cx="9001707" cy="1249878"/>
          </a:xfrm>
          <a:prstGeom prst="roundRect">
            <a:avLst>
              <a:gd name="adj" fmla="val 110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LİSELERE GEÇİŞ SİSTEMİ...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139" y="2368831"/>
            <a:ext cx="9001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Gülsüm GÖÇMEN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   Rehber Öğretmen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579" y="4869160"/>
            <a:ext cx="11463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+mj-lt"/>
              </a:rPr>
              <a:t>TEŞEKKÜRLER...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2" name="Resi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157" y="260648"/>
            <a:ext cx="2584416" cy="1207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73403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1" grpId="0" animBg="1"/>
      <p:bldP spid="46" grpId="0" animBg="1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43472" y="2492896"/>
            <a:ext cx="3002814" cy="1891440"/>
            <a:chOff x="1591778" y="2603321"/>
            <a:chExt cx="3002814" cy="1891440"/>
          </a:xfrm>
        </p:grpSpPr>
        <p:sp>
          <p:nvSpPr>
            <p:cNvPr id="4" name="Freeform 3"/>
            <p:cNvSpPr/>
            <p:nvPr/>
          </p:nvSpPr>
          <p:spPr>
            <a:xfrm>
              <a:off x="2132729" y="2603321"/>
              <a:ext cx="2461863" cy="1891440"/>
            </a:xfrm>
            <a:custGeom>
              <a:avLst/>
              <a:gdLst>
                <a:gd name="connsiteX0" fmla="*/ 0 w 2095500"/>
                <a:gd name="connsiteY0" fmla="*/ 274760 h 1831730"/>
                <a:gd name="connsiteX1" fmla="*/ 1179635 w 2095500"/>
                <a:gd name="connsiteY1" fmla="*/ 274760 h 1831730"/>
                <a:gd name="connsiteX2" fmla="*/ 1179635 w 2095500"/>
                <a:gd name="connsiteY2" fmla="*/ 0 h 1831730"/>
                <a:gd name="connsiteX3" fmla="*/ 2095500 w 2095500"/>
                <a:gd name="connsiteY3" fmla="*/ 915865 h 1831730"/>
                <a:gd name="connsiteX4" fmla="*/ 1179635 w 2095500"/>
                <a:gd name="connsiteY4" fmla="*/ 1831730 h 1831730"/>
                <a:gd name="connsiteX5" fmla="*/ 1179635 w 2095500"/>
                <a:gd name="connsiteY5" fmla="*/ 1556971 h 1831730"/>
                <a:gd name="connsiteX6" fmla="*/ 0 w 2095500"/>
                <a:gd name="connsiteY6" fmla="*/ 1556971 h 1831730"/>
                <a:gd name="connsiteX7" fmla="*/ 0 w 2095500"/>
                <a:gd name="connsiteY7" fmla="*/ 274760 h 183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00" h="1831730">
                  <a:moveTo>
                    <a:pt x="0" y="274760"/>
                  </a:moveTo>
                  <a:lnTo>
                    <a:pt x="1179635" y="274760"/>
                  </a:lnTo>
                  <a:lnTo>
                    <a:pt x="1179635" y="0"/>
                  </a:lnTo>
                  <a:lnTo>
                    <a:pt x="2095500" y="915865"/>
                  </a:lnTo>
                  <a:lnTo>
                    <a:pt x="1179635" y="1831730"/>
                  </a:lnTo>
                  <a:lnTo>
                    <a:pt x="1179635" y="1556971"/>
                  </a:lnTo>
                  <a:lnTo>
                    <a:pt x="0" y="1556971"/>
                  </a:lnTo>
                  <a:lnTo>
                    <a:pt x="0" y="274760"/>
                  </a:lnTo>
                  <a:close/>
                </a:path>
              </a:pathLst>
            </a:custGeom>
            <a:solidFill>
              <a:schemeClr val="accent3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4835" tIns="290000" rIns="580549" bIns="289999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4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91778" y="3008089"/>
              <a:ext cx="1081904" cy="1081904"/>
            </a:xfrm>
            <a:custGeom>
              <a:avLst/>
              <a:gdLst>
                <a:gd name="connsiteX0" fmla="*/ 0 w 1047750"/>
                <a:gd name="connsiteY0" fmla="*/ 523875 h 1047750"/>
                <a:gd name="connsiteX1" fmla="*/ 523875 w 1047750"/>
                <a:gd name="connsiteY1" fmla="*/ 0 h 1047750"/>
                <a:gd name="connsiteX2" fmla="*/ 1047750 w 1047750"/>
                <a:gd name="connsiteY2" fmla="*/ 523875 h 1047750"/>
                <a:gd name="connsiteX3" fmla="*/ 523875 w 1047750"/>
                <a:gd name="connsiteY3" fmla="*/ 1047750 h 1047750"/>
                <a:gd name="connsiteX4" fmla="*/ 0 w 1047750"/>
                <a:gd name="connsiteY4" fmla="*/ 52387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750" h="1047750">
                  <a:moveTo>
                    <a:pt x="0" y="523875"/>
                  </a:moveTo>
                  <a:cubicBezTo>
                    <a:pt x="0" y="234547"/>
                    <a:pt x="234547" y="0"/>
                    <a:pt x="523875" y="0"/>
                  </a:cubicBezTo>
                  <a:cubicBezTo>
                    <a:pt x="813203" y="0"/>
                    <a:pt x="1047750" y="234547"/>
                    <a:pt x="1047750" y="523875"/>
                  </a:cubicBezTo>
                  <a:cubicBezTo>
                    <a:pt x="1047750" y="813203"/>
                    <a:pt x="813203" y="1047750"/>
                    <a:pt x="523875" y="1047750"/>
                  </a:cubicBezTo>
                  <a:cubicBezTo>
                    <a:pt x="234547" y="1047750"/>
                    <a:pt x="0" y="813203"/>
                    <a:pt x="0" y="5238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679" tIns="168679" rIns="168679" bIns="1686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 smtClean="0">
                  <a:solidFill>
                    <a:schemeClr val="bg1"/>
                  </a:solidFill>
                </a:rPr>
                <a:t>1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3741" y="3284101"/>
              <a:ext cx="1678729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tr-TR" sz="24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rPr>
                <a:t>Fen liseleri</a:t>
              </a:r>
              <a:endParaRPr lang="en-US" sz="2400" b="1" dirty="0" smtClean="0">
                <a:solidFill>
                  <a:schemeClr val="bg1"/>
                </a:solidFill>
                <a:latin typeface="+mj-lt"/>
                <a:ea typeface="Roboto Light" panose="02000000000000000000" pitchFamily="2" charset="0"/>
                <a:cs typeface="Oswald Regula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73680" y="3373595"/>
              <a:ext cx="155783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ÖĞRENCİ ALAN LİSELER HANGİLERİ?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Grup 23"/>
          <p:cNvGrpSpPr/>
          <p:nvPr/>
        </p:nvGrpSpPr>
        <p:grpSpPr>
          <a:xfrm>
            <a:off x="4438032" y="2492896"/>
            <a:ext cx="3060096" cy="1891440"/>
            <a:chOff x="4438032" y="2492896"/>
            <a:chExt cx="3060096" cy="1891440"/>
          </a:xfrm>
        </p:grpSpPr>
        <p:grpSp>
          <p:nvGrpSpPr>
            <p:cNvPr id="23" name="Grup 22"/>
            <p:cNvGrpSpPr/>
            <p:nvPr/>
          </p:nvGrpSpPr>
          <p:grpSpPr>
            <a:xfrm>
              <a:off x="4438032" y="2492896"/>
              <a:ext cx="3060096" cy="1891440"/>
              <a:chOff x="4438032" y="2492896"/>
              <a:chExt cx="3060096" cy="1891440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5036265" y="2492896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2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 dirty="0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38032" y="2897664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3675" y="3057301"/>
                <a:ext cx="197015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Sosyal </a:t>
                </a:r>
                <a:r>
                  <a:rPr lang="tr-TR" sz="2000" b="1" dirty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B</a:t>
                </a: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ilimler </a:t>
                </a:r>
              </a:p>
              <a:p>
                <a:pPr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Liseleri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12" name="Dikdörtgen 11"/>
            <p:cNvSpPr/>
            <p:nvPr/>
          </p:nvSpPr>
          <p:spPr>
            <a:xfrm>
              <a:off x="4766840" y="3140968"/>
              <a:ext cx="393056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7644406" y="2492896"/>
            <a:ext cx="3002814" cy="1891440"/>
            <a:chOff x="7644406" y="2492896"/>
            <a:chExt cx="3002814" cy="1891440"/>
          </a:xfrm>
        </p:grpSpPr>
        <p:grpSp>
          <p:nvGrpSpPr>
            <p:cNvPr id="15" name="Group 14"/>
            <p:cNvGrpSpPr/>
            <p:nvPr/>
          </p:nvGrpSpPr>
          <p:grpSpPr>
            <a:xfrm>
              <a:off x="7644406" y="2492896"/>
              <a:ext cx="3002814" cy="1891440"/>
              <a:chOff x="7892712" y="2603321"/>
              <a:chExt cx="3002814" cy="189144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8433663" y="2603321"/>
                <a:ext cx="2461863" cy="1891440"/>
              </a:xfrm>
              <a:custGeom>
                <a:avLst/>
                <a:gdLst>
                  <a:gd name="connsiteX0" fmla="*/ 0 w 2095500"/>
                  <a:gd name="connsiteY0" fmla="*/ 274760 h 1831730"/>
                  <a:gd name="connsiteX1" fmla="*/ 1179635 w 2095500"/>
                  <a:gd name="connsiteY1" fmla="*/ 274760 h 1831730"/>
                  <a:gd name="connsiteX2" fmla="*/ 1179635 w 2095500"/>
                  <a:gd name="connsiteY2" fmla="*/ 0 h 1831730"/>
                  <a:gd name="connsiteX3" fmla="*/ 2095500 w 2095500"/>
                  <a:gd name="connsiteY3" fmla="*/ 915865 h 1831730"/>
                  <a:gd name="connsiteX4" fmla="*/ 1179635 w 2095500"/>
                  <a:gd name="connsiteY4" fmla="*/ 1831730 h 1831730"/>
                  <a:gd name="connsiteX5" fmla="*/ 1179635 w 2095500"/>
                  <a:gd name="connsiteY5" fmla="*/ 1556971 h 1831730"/>
                  <a:gd name="connsiteX6" fmla="*/ 0 w 2095500"/>
                  <a:gd name="connsiteY6" fmla="*/ 1556971 h 1831730"/>
                  <a:gd name="connsiteX7" fmla="*/ 0 w 2095500"/>
                  <a:gd name="connsiteY7" fmla="*/ 274760 h 1831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95500" h="1831730">
                    <a:moveTo>
                      <a:pt x="0" y="274760"/>
                    </a:moveTo>
                    <a:lnTo>
                      <a:pt x="1179635" y="274760"/>
                    </a:lnTo>
                    <a:lnTo>
                      <a:pt x="1179635" y="0"/>
                    </a:lnTo>
                    <a:lnTo>
                      <a:pt x="2095500" y="915865"/>
                    </a:lnTo>
                    <a:lnTo>
                      <a:pt x="1179635" y="1831730"/>
                    </a:lnTo>
                    <a:lnTo>
                      <a:pt x="1179635" y="1556971"/>
                    </a:lnTo>
                    <a:lnTo>
                      <a:pt x="0" y="1556971"/>
                    </a:lnTo>
                    <a:lnTo>
                      <a:pt x="0" y="274760"/>
                    </a:lnTo>
                    <a:close/>
                  </a:path>
                </a:pathLst>
              </a:custGeom>
              <a:solidFill>
                <a:schemeClr val="accent4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4835" tIns="290000" rIns="580549" bIns="289999" numCol="1" spcCol="1270" anchor="ctr" anchorCtr="0">
                <a:noAutofit/>
              </a:bodyPr>
              <a:lstStyle/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  <a:p>
                <a:pPr marL="228600" lvl="1" indent="-22860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400" kern="12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892712" y="3008089"/>
                <a:ext cx="1081904" cy="1081904"/>
              </a:xfrm>
              <a:custGeom>
                <a:avLst/>
                <a:gdLst>
                  <a:gd name="connsiteX0" fmla="*/ 0 w 1047750"/>
                  <a:gd name="connsiteY0" fmla="*/ 523875 h 1047750"/>
                  <a:gd name="connsiteX1" fmla="*/ 523875 w 1047750"/>
                  <a:gd name="connsiteY1" fmla="*/ 0 h 1047750"/>
                  <a:gd name="connsiteX2" fmla="*/ 1047750 w 1047750"/>
                  <a:gd name="connsiteY2" fmla="*/ 523875 h 1047750"/>
                  <a:gd name="connsiteX3" fmla="*/ 523875 w 1047750"/>
                  <a:gd name="connsiteY3" fmla="*/ 1047750 h 1047750"/>
                  <a:gd name="connsiteX4" fmla="*/ 0 w 1047750"/>
                  <a:gd name="connsiteY4" fmla="*/ 523875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7750" h="1047750">
                    <a:moveTo>
                      <a:pt x="0" y="523875"/>
                    </a:moveTo>
                    <a:cubicBezTo>
                      <a:pt x="0" y="234547"/>
                      <a:pt x="234547" y="0"/>
                      <a:pt x="523875" y="0"/>
                    </a:cubicBezTo>
                    <a:cubicBezTo>
                      <a:pt x="813203" y="0"/>
                      <a:pt x="1047750" y="234547"/>
                      <a:pt x="1047750" y="523875"/>
                    </a:cubicBezTo>
                    <a:cubicBezTo>
                      <a:pt x="1047750" y="813203"/>
                      <a:pt x="813203" y="1047750"/>
                      <a:pt x="523875" y="1047750"/>
                    </a:cubicBezTo>
                    <a:cubicBezTo>
                      <a:pt x="234547" y="1047750"/>
                      <a:pt x="0" y="813203"/>
                      <a:pt x="0" y="52387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68679" tIns="168679" rIns="168679" bIns="168679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400" kern="12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924502" y="3321997"/>
                <a:ext cx="1740284" cy="433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tr-TR" sz="2000" b="1" dirty="0" smtClean="0">
                    <a:solidFill>
                      <a:schemeClr val="bg1"/>
                    </a:solidFill>
                    <a:latin typeface="+mj-lt"/>
                    <a:ea typeface="Roboto Light" panose="02000000000000000000" pitchFamily="2" charset="0"/>
                    <a:cs typeface="Oswald Regular"/>
                  </a:rPr>
                  <a:t>Proje Okulları</a:t>
                </a:r>
                <a:endParaRPr lang="en-US" sz="2000" b="1" dirty="0" smtClean="0">
                  <a:solidFill>
                    <a:schemeClr val="bg1"/>
                  </a:solidFill>
                  <a:latin typeface="+mj-lt"/>
                  <a:ea typeface="Roboto Light" panose="02000000000000000000" pitchFamily="2" charset="0"/>
                  <a:cs typeface="Oswald Regular"/>
                </a:endParaRPr>
              </a:p>
            </p:txBody>
          </p:sp>
        </p:grpSp>
        <p:sp>
          <p:nvSpPr>
            <p:cNvPr id="22" name="Dikdörtgen 21"/>
            <p:cNvSpPr/>
            <p:nvPr/>
          </p:nvSpPr>
          <p:spPr>
            <a:xfrm>
              <a:off x="7988829" y="3212976"/>
              <a:ext cx="393057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dirty="0" smtClean="0">
                  <a:solidFill>
                    <a:schemeClr val="bg1"/>
                  </a:solidFill>
                </a:rPr>
                <a:t>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6024292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SINAVLA </a:t>
            </a: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ÖĞRENCİ ALAN LİSELERİN SAYISI?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07368" y="357301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1367 okul merkezi sınavla öğrenci alacak.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9416" y="1484784"/>
            <a:ext cx="2016224" cy="187220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1746</a:t>
            </a:r>
          </a:p>
          <a:p>
            <a:pPr algn="ctr"/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Lise</a:t>
            </a:r>
            <a:endParaRPr lang="tr-T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4182062"/>
              </p:ext>
            </p:extLst>
          </p:nvPr>
        </p:nvGraphicFramePr>
        <p:xfrm>
          <a:off x="3503712" y="1484784"/>
          <a:ext cx="7848871" cy="322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94505"/>
                <a:gridCol w="1750111"/>
                <a:gridCol w="230425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OKUL SAYILARI VE KONTENJANLARI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OKUL TÜRÜ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OKUL</a:t>
                      </a:r>
                      <a:r>
                        <a:rPr lang="tr-TR" sz="2000" b="1" baseline="0" dirty="0" smtClean="0">
                          <a:solidFill>
                            <a:srgbClr val="0070C0"/>
                          </a:solidFill>
                        </a:rPr>
                        <a:t> SAYISI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KONTANJANLAR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Fen</a:t>
                      </a:r>
                      <a:r>
                        <a:rPr lang="tr-TR" b="1" i="1" baseline="0" dirty="0" smtClean="0"/>
                        <a:t>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310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34.590</a:t>
                      </a:r>
                      <a:endParaRPr lang="tr-TR" b="1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Sosyal</a:t>
                      </a:r>
                      <a:r>
                        <a:rPr lang="tr-TR" b="1" i="1" baseline="0" dirty="0" smtClean="0"/>
                        <a:t> bilimler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91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9.420</a:t>
                      </a:r>
                      <a:endParaRPr lang="tr-TR" b="1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Anadolu</a:t>
                      </a:r>
                      <a:r>
                        <a:rPr lang="tr-TR" b="1" i="1" baseline="0" dirty="0" smtClean="0"/>
                        <a:t>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290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42.460</a:t>
                      </a:r>
                      <a:endParaRPr lang="tr-TR" b="1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Mesleki</a:t>
                      </a:r>
                      <a:r>
                        <a:rPr lang="tr-TR" b="1" i="1" baseline="0" dirty="0" smtClean="0"/>
                        <a:t> ve Teknik Anadolu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716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24.360</a:t>
                      </a:r>
                      <a:endParaRPr lang="tr-TR" b="1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Anadolu imam</a:t>
                      </a:r>
                      <a:r>
                        <a:rPr lang="tr-TR" b="1" i="1" baseline="0" dirty="0" smtClean="0"/>
                        <a:t> Hatip Lisesi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339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/>
                        <a:t>28.770</a:t>
                      </a:r>
                      <a:endParaRPr lang="tr-TR" b="1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Toplam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1.746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139.600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6985421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474" y="4113519"/>
            <a:ext cx="1137246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/>
          <p:cNvGrpSpPr/>
          <p:nvPr/>
        </p:nvGrpSpPr>
        <p:grpSpPr>
          <a:xfrm>
            <a:off x="1490280" y="3798727"/>
            <a:ext cx="646764" cy="648072"/>
            <a:chOff x="2495600" y="3102417"/>
            <a:chExt cx="646764" cy="648072"/>
          </a:xfrm>
        </p:grpSpPr>
        <p:grpSp>
          <p:nvGrpSpPr>
            <p:cNvPr id="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30328" y="3798727"/>
            <a:ext cx="646764" cy="648072"/>
            <a:chOff x="2495600" y="3102417"/>
            <a:chExt cx="646764" cy="648072"/>
          </a:xfrm>
        </p:grpSpPr>
        <p:grpSp>
          <p:nvGrpSpPr>
            <p:cNvPr id="1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09562" y="3787396"/>
            <a:ext cx="646764" cy="648072"/>
            <a:chOff x="2495600" y="3102417"/>
            <a:chExt cx="646764" cy="648072"/>
          </a:xfrm>
        </p:grpSpPr>
        <p:grpSp>
          <p:nvGrpSpPr>
            <p:cNvPr id="1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0137" y="3776019"/>
            <a:ext cx="646764" cy="648072"/>
            <a:chOff x="2495600" y="3102417"/>
            <a:chExt cx="646764" cy="648072"/>
          </a:xfrm>
        </p:grpSpPr>
        <p:grpSp>
          <p:nvGrpSpPr>
            <p:cNvPr id="21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105685" y="1862618"/>
            <a:ext cx="1432929" cy="1494573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6891" y="2132856"/>
              <a:ext cx="8306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Belli </a:t>
              </a:r>
            </a:p>
            <a:p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Değil</a:t>
              </a:r>
            </a:p>
          </p:txBody>
        </p:sp>
      </p:grpSp>
      <p:grpSp>
        <p:nvGrpSpPr>
          <p:cNvPr id="43" name="Grup 42"/>
          <p:cNvGrpSpPr/>
          <p:nvPr/>
        </p:nvGrpSpPr>
        <p:grpSpPr>
          <a:xfrm>
            <a:off x="3854845" y="1877374"/>
            <a:ext cx="1482971" cy="1541003"/>
            <a:chOff x="3854845" y="1877374"/>
            <a:chExt cx="1482971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2971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76404" y="2132856"/>
              <a:ext cx="8306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Belli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Değil</a:t>
              </a:r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6758336" y="1878795"/>
            <a:ext cx="1496062" cy="1598406"/>
            <a:chOff x="6758336" y="1878795"/>
            <a:chExt cx="1496062" cy="1598406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9160" y="2276872"/>
              <a:ext cx="12856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 Haziran 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</a:p>
            <a:p>
              <a:pPr algn="ctr"/>
              <a:endParaRPr lang="tr-TR" sz="2400" b="1" dirty="0" smtClean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5" name="Grup 44"/>
          <p:cNvGrpSpPr/>
          <p:nvPr/>
        </p:nvGrpSpPr>
        <p:grpSpPr>
          <a:xfrm>
            <a:off x="9739512" y="1950688"/>
            <a:ext cx="1390641" cy="1473212"/>
            <a:chOff x="9739512" y="1950688"/>
            <a:chExt cx="1390641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840416" y="2276872"/>
              <a:ext cx="12529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Temmuz</a:t>
              </a:r>
            </a:p>
            <a:p>
              <a:pPr algn="ctr"/>
              <a:r>
                <a:rPr lang="tr-TR" sz="2400" b="1" dirty="0" smtClean="0">
                  <a:solidFill>
                    <a:srgbClr val="424242"/>
                  </a:solidFill>
                  <a:cs typeface="Arial" panose="020B0604020202020204" pitchFamily="34" charset="0"/>
                </a:rPr>
                <a:t>Ayında</a:t>
              </a:r>
              <a:endParaRPr lang="vi-VN" sz="2400" b="1" dirty="0">
                <a:solidFill>
                  <a:srgbClr val="424242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83432" y="4573353"/>
            <a:ext cx="173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Sınav Başvurular</a:t>
            </a:r>
            <a:r>
              <a:rPr lang="tr-T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ı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91744" y="4576370"/>
            <a:ext cx="153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Sınav Tarihi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00056" y="4576370"/>
            <a:ext cx="1973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Sınav Sonucunun Açıklanması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840416" y="4573353"/>
            <a:ext cx="1418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Tercih İşlemleri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823232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76673"/>
            <a:ext cx="121920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Sınav Soruları Hangi Sınıflardan Olacak?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5511" y="6525343"/>
            <a:ext cx="8304985" cy="720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up 4"/>
          <p:cNvGrpSpPr/>
          <p:nvPr/>
        </p:nvGrpSpPr>
        <p:grpSpPr>
          <a:xfrm>
            <a:off x="4321094" y="1353767"/>
            <a:ext cx="3346542" cy="5099569"/>
            <a:chOff x="4906512" y="1353767"/>
            <a:chExt cx="3346542" cy="5099569"/>
          </a:xfrm>
        </p:grpSpPr>
        <p:sp>
          <p:nvSpPr>
            <p:cNvPr id="47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chemeClr val="accent2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TextBox 66"/>
            <p:cNvSpPr txBox="1"/>
            <p:nvPr/>
          </p:nvSpPr>
          <p:spPr>
            <a:xfrm>
              <a:off x="640778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3200" b="1" dirty="0" smtClean="0">
                  <a:solidFill>
                    <a:schemeClr val="accent2">
                      <a:lumMod val="75000"/>
                    </a:schemeClr>
                  </a:solidFill>
                </a:rPr>
                <a:t>8</a:t>
              </a:r>
              <a:endParaRPr lang="vi-VN" sz="3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Metin kutusu 48"/>
          <p:cNvSpPr txBox="1"/>
          <p:nvPr/>
        </p:nvSpPr>
        <p:spPr>
          <a:xfrm>
            <a:off x="5238744" y="4448982"/>
            <a:ext cx="1859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8. </a:t>
            </a:r>
            <a:r>
              <a:rPr lang="tr-TR" sz="4000" b="1" dirty="0">
                <a:solidFill>
                  <a:schemeClr val="bg1"/>
                </a:solidFill>
              </a:rPr>
              <a:t>S</a:t>
            </a:r>
            <a:r>
              <a:rPr lang="tr-TR" sz="4000" b="1" dirty="0" smtClean="0">
                <a:solidFill>
                  <a:schemeClr val="bg1"/>
                </a:solidFill>
              </a:rPr>
              <a:t>ınıf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98419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12192000" cy="6536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HANGİ DERSTEN KAÇ SORU ÇIKACAK?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2999656" y="2420888"/>
            <a:ext cx="1512168" cy="1515226"/>
            <a:chOff x="3692576" y="1742634"/>
            <a:chExt cx="2790379" cy="2796023"/>
          </a:xfrm>
        </p:grpSpPr>
        <p:grpSp>
          <p:nvGrpSpPr>
            <p:cNvPr id="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44991" y="3962607"/>
            <a:ext cx="1512168" cy="1515226"/>
            <a:chOff x="3692576" y="1742634"/>
            <a:chExt cx="2790379" cy="2796023"/>
          </a:xfrm>
        </p:grpSpPr>
        <p:grpSp>
          <p:nvGrpSpPr>
            <p:cNvPr id="1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384" y="3989100"/>
            <a:ext cx="1512168" cy="1515226"/>
            <a:chOff x="3692576" y="1742634"/>
            <a:chExt cx="2790379" cy="2796023"/>
          </a:xfrm>
        </p:grpSpPr>
        <p:grpSp>
          <p:nvGrpSpPr>
            <p:cNvPr id="1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1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1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8542" y="3968114"/>
            <a:ext cx="1512168" cy="1515226"/>
            <a:chOff x="3692576" y="1742634"/>
            <a:chExt cx="2790379" cy="279602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74334" y="2447381"/>
            <a:ext cx="1512168" cy="1515226"/>
            <a:chOff x="3692576" y="1742634"/>
            <a:chExt cx="2790379" cy="2796023"/>
          </a:xfrm>
        </p:grpSpPr>
        <p:grpSp>
          <p:nvGrpSpPr>
            <p:cNvPr id="25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2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28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6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18176" y="2420888"/>
            <a:ext cx="1512168" cy="1515226"/>
            <a:chOff x="3692576" y="1742634"/>
            <a:chExt cx="2790379" cy="2796023"/>
          </a:xfrm>
        </p:grpSpPr>
        <p:grpSp>
          <p:nvGrpSpPr>
            <p:cNvPr id="30" name="组合 79"/>
            <p:cNvGrpSpPr>
              <a:grpSpLocks/>
            </p:cNvGrpSpPr>
            <p:nvPr/>
          </p:nvGrpSpPr>
          <p:grpSpPr bwMode="auto">
            <a:xfrm>
              <a:off x="3692576" y="1742634"/>
              <a:ext cx="2790379" cy="2796023"/>
              <a:chOff x="6379729" y="2488774"/>
              <a:chExt cx="2513016" cy="2513016"/>
            </a:xfrm>
          </p:grpSpPr>
          <p:sp>
            <p:nvSpPr>
              <p:cNvPr id="3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宋体"/>
                </a:endParaRPr>
              </a:p>
            </p:txBody>
          </p:sp>
          <p:sp>
            <p:nvSpPr>
              <p:cNvPr id="33" name="任意多边形 83"/>
              <p:cNvSpPr/>
              <p:nvPr/>
            </p:nvSpPr>
            <p:spPr>
              <a:xfrm rot="16377237">
                <a:off x="6409518" y="2506881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1" name="椭圆 80"/>
            <p:cNvSpPr/>
            <p:nvPr/>
          </p:nvSpPr>
          <p:spPr bwMode="auto">
            <a:xfrm>
              <a:off x="4079531" y="2136608"/>
              <a:ext cx="2016472" cy="2020557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34" name="Straight Connector 33"/>
          <p:cNvCxnSpPr>
            <a:stCxn id="13" idx="5"/>
            <a:endCxn id="8" idx="1"/>
          </p:cNvCxnSpPr>
          <p:nvPr/>
        </p:nvCxnSpPr>
        <p:spPr>
          <a:xfrm flipV="1">
            <a:off x="2661543" y="3678638"/>
            <a:ext cx="547789" cy="54144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279996" y="3755868"/>
            <a:ext cx="502086" cy="44479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3" idx="1"/>
          </p:cNvCxnSpPr>
          <p:nvPr/>
        </p:nvCxnSpPr>
        <p:spPr>
          <a:xfrm flipH="1">
            <a:off x="5810280" y="3678638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7249" y="3713870"/>
            <a:ext cx="517572" cy="49747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25475" y="3724556"/>
            <a:ext cx="512766" cy="45155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3250" y="425855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791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80643" y="425775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20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6435" y="275131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6079" y="42113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89622" y="27513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10</a:t>
            </a:r>
            <a:endParaRPr lang="vi-VN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44557" y="4606004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Türkçe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95529" y="3090446"/>
            <a:ext cx="11114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Matematik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40155" y="3067032"/>
            <a:ext cx="1122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</a:rPr>
              <a:t>İ</a:t>
            </a:r>
            <a:r>
              <a:rPr lang="tr-TR" sz="2000" b="1" dirty="0" smtClean="0">
                <a:solidFill>
                  <a:schemeClr val="bg1"/>
                </a:solidFill>
              </a:rPr>
              <a:t>n</a:t>
            </a:r>
            <a:r>
              <a:rPr lang="tr-TR" b="1" dirty="0" smtClean="0">
                <a:solidFill>
                  <a:schemeClr val="bg1"/>
                </a:solidFill>
              </a:rPr>
              <a:t>kılap  T</a:t>
            </a:r>
            <a:r>
              <a:rPr lang="tr-TR" sz="1600" b="1" dirty="0" smtClean="0">
                <a:solidFill>
                  <a:schemeClr val="bg1"/>
                </a:solidFill>
              </a:rPr>
              <a:t>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538188" y="3172906"/>
            <a:ext cx="1094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Din K.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2025" y="4605208"/>
            <a:ext cx="1094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Fen ve T</a:t>
            </a:r>
            <a:r>
              <a:rPr lang="tr-TR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4497" y="4581128"/>
            <a:ext cx="1094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Yabancı Dil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25095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263352" y="1484784"/>
            <a:ext cx="36004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4799856" y="1687024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S</a:t>
            </a:r>
            <a:r>
              <a:rPr lang="tr-TR" sz="4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orular çoktan seçmeli TEST şeklinde  olacak.</a:t>
            </a:r>
            <a:endParaRPr lang="en-US" sz="4000" b="1" i="1" dirty="0">
              <a:solidFill>
                <a:schemeClr val="accent5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  <p:grpSp>
        <p:nvGrpSpPr>
          <p:cNvPr id="47" name="Grup 46"/>
          <p:cNvGrpSpPr/>
          <p:nvPr/>
        </p:nvGrpSpPr>
        <p:grpSpPr>
          <a:xfrm>
            <a:off x="623392" y="1938536"/>
            <a:ext cx="936104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847528" y="192960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847528" y="304186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847528" y="416185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847528" y="5241974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4799856" y="3730967"/>
            <a:ext cx="6480720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tr-TR" sz="4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 yanlış cevap 1 doğru cevabı götürecek.</a:t>
            </a:r>
            <a:endParaRPr lang="en-US" sz="4000" b="1" i="1" dirty="0">
              <a:solidFill>
                <a:schemeClr val="accent3">
                  <a:lumMod val="75000"/>
                </a:schemeClr>
              </a:solidFill>
              <a:latin typeface="+mj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22745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/>
      <p:bldP spid="42" grpId="0"/>
      <p:bldP spid="43" grpId="0"/>
      <p:bldP spid="44" grpId="0"/>
      <p:bldP spid="45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12192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r>
              <a:rPr lang="en-US" dirty="0"/>
              <a:t/>
            </a:r>
            <a:br>
              <a:rPr lang="en-US" dirty="0"/>
            </a:b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412498" y="2204864"/>
            <a:ext cx="504056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452398" y="3356992"/>
            <a:ext cx="504056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407368" y="4509120"/>
            <a:ext cx="504056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6744072" y="2276872"/>
            <a:ext cx="3456384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6744072" y="3356992"/>
            <a:ext cx="3456384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6744072" y="4581128"/>
            <a:ext cx="3528392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4655840" y="2204864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4727848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4727848" y="4509120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9480376" y="227687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9480376" y="3356992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9552384" y="4581128"/>
            <a:ext cx="648072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22745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639</Words>
  <Application>Microsoft Office PowerPoint</Application>
  <PresentationFormat>Özel</PresentationFormat>
  <Paragraphs>181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Theme</vt:lpstr>
      <vt:lpstr>Slayt 1</vt:lpstr>
      <vt:lpstr>                    LİSELERE YERLEŞTİRME NASIL YAPILACAK?</vt:lpstr>
      <vt:lpstr>SINAVLA ÖĞRENCİ ALAN LİSELER HANGİLERİ?</vt:lpstr>
      <vt:lpstr>SINAVLA ÖĞRENCİ ALAN LİSELERİN SAYISI?</vt:lpstr>
      <vt:lpstr>SINAV ve YERLEŞTİME TAKVİMİ </vt:lpstr>
      <vt:lpstr>Sınav Soruları Hangi Sınıflardan Olacak?</vt:lpstr>
      <vt:lpstr>HANGİ DERSTEN KAÇ SORU ÇIKACAK? </vt:lpstr>
      <vt:lpstr>SORULAR NASIL OLACAK? </vt:lpstr>
      <vt:lpstr>TESTLERİN KATSAYILARI? </vt:lpstr>
      <vt:lpstr> SINAV KAÇ OTURUM OLACAK? </vt:lpstr>
      <vt:lpstr> SINAV SÜRESİ VE BAŞLAMA SAATİ? </vt:lpstr>
      <vt:lpstr>SINAV ZORUNLU MU? </vt:lpstr>
      <vt:lpstr>SINAVLA ÖĞRENCİ ALAN LİSELERE TERCİH İŞLEMLERİ </vt:lpstr>
      <vt:lpstr>YEREL YERLEŞTİRME NASIL OLACAK? </vt:lpstr>
      <vt:lpstr>TERCİHLER NASIL YAPILACAK? </vt:lpstr>
      <vt:lpstr>YEREL YERLEŞTİRME NASIL OLACAK? </vt:lpstr>
      <vt:lpstr>YEREL YERLEŞTİRMEDE ÖNCELİK? </vt:lpstr>
      <vt:lpstr>MERKEZİ YERLEŞTİRME NASIL OLACAK? </vt:lpstr>
      <vt:lpstr>BELİRLİ OKULLARDA YIĞILMA OLURSA! </vt:lpstr>
      <vt:lpstr>ÖZEL LİSELERE YERLEŞTİRME NASIL OLACAK? </vt:lpstr>
      <vt:lpstr>GÜZEL SANATLAR VE SPOR LİSELERİNE YERLEŞTİRME NASIL OLACAK? </vt:lpstr>
      <vt:lpstr>LİSELERE GEÇİŞ SİSTEMİ...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Tien Dung</dc:creator>
  <cp:lastModifiedBy>ataturk pc</cp:lastModifiedBy>
  <cp:revision>284</cp:revision>
  <dcterms:created xsi:type="dcterms:W3CDTF">2014-09-22T14:05:42Z</dcterms:created>
  <dcterms:modified xsi:type="dcterms:W3CDTF">2019-09-18T09:09:14Z</dcterms:modified>
</cp:coreProperties>
</file>